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0" autoAdjust="0"/>
    <p:restoredTop sz="94660"/>
  </p:normalViewPr>
  <p:slideViewPr>
    <p:cSldViewPr snapToGrid="0">
      <p:cViewPr varScale="1">
        <p:scale>
          <a:sx n="46" d="100"/>
          <a:sy n="46" d="100"/>
        </p:scale>
        <p:origin x="42"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2F1B822-EAA2-414F-9AA2-2E6BC053F72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42114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F1B822-EAA2-414F-9AA2-2E6BC053F72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2639394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2F1B822-EAA2-414F-9AA2-2E6BC053F72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3917139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2F1B822-EAA2-414F-9AA2-2E6BC053F72E}"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3159788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2F1B822-EAA2-414F-9AA2-2E6BC053F72E}" type="datetimeFigureOut">
              <a:rPr lang="en-GB" smtClean="0"/>
              <a:t>24/01/2019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307331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2F1B822-EAA2-414F-9AA2-2E6BC053F72E}" type="datetimeFigureOut">
              <a:rPr lang="en-GB" smtClean="0"/>
              <a:t>24/01/2019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66267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F1B822-EAA2-414F-9AA2-2E6BC053F72E}" type="datetimeFigureOut">
              <a:rPr lang="en-GB" smtClean="0"/>
              <a:t>24/01/2019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277926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2F1B822-EAA2-414F-9AA2-2E6BC053F72E}"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348337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2F1B822-EAA2-414F-9AA2-2E6BC053F72E}"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480464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F1B822-EAA2-414F-9AA2-2E6BC053F72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2138481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F1B822-EAA2-414F-9AA2-2E6BC053F72E}"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8DD607-09B4-447E-9B05-2629AC06CF61}" type="slidenum">
              <a:rPr lang="en-GB" smtClean="0"/>
              <a:t>‹#›</a:t>
            </a:fld>
            <a:endParaRPr lang="en-GB"/>
          </a:p>
        </p:txBody>
      </p:sp>
    </p:spTree>
    <p:extLst>
      <p:ext uri="{BB962C8B-B14F-4D97-AF65-F5344CB8AC3E}">
        <p14:creationId xmlns:p14="http://schemas.microsoft.com/office/powerpoint/2010/main" val="2670657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F1B822-EAA2-414F-9AA2-2E6BC053F72E}" type="datetimeFigureOut">
              <a:rPr lang="en-GB" smtClean="0"/>
              <a:t>24/01/2019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DD607-09B4-447E-9B05-2629AC06CF61}" type="slidenum">
              <a:rPr lang="en-GB" smtClean="0"/>
              <a:t>‹#›</a:t>
            </a:fld>
            <a:endParaRPr lang="en-GB"/>
          </a:p>
        </p:txBody>
      </p:sp>
    </p:spTree>
    <p:extLst>
      <p:ext uri="{BB962C8B-B14F-4D97-AF65-F5344CB8AC3E}">
        <p14:creationId xmlns:p14="http://schemas.microsoft.com/office/powerpoint/2010/main" val="63356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imotions.com/wp-content/uploads/Guides/iMotions_Guide_GSR_2015.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242594"/>
          </a:xfrm>
        </p:spPr>
        <p:txBody>
          <a:bodyPr>
            <a:normAutofit/>
          </a:bodyPr>
          <a:lstStyle/>
          <a:p>
            <a:r>
              <a:rPr lang="en-GB" dirty="0" smtClean="0"/>
              <a:t>Individual </a:t>
            </a:r>
            <a:r>
              <a:rPr lang="en-GB" dirty="0"/>
              <a:t>differences in stress</a:t>
            </a:r>
            <a:br>
              <a:rPr lang="en-GB" dirty="0"/>
            </a:br>
            <a:r>
              <a:rPr lang="en-GB" dirty="0"/>
              <a:t/>
            </a:r>
            <a:br>
              <a:rPr lang="en-GB" dirty="0"/>
            </a:br>
            <a:r>
              <a:rPr lang="en-GB" dirty="0" smtClean="0"/>
              <a:t>Personality </a:t>
            </a:r>
            <a:r>
              <a:rPr lang="en-GB" dirty="0"/>
              <a:t>types A, B and C and associated </a:t>
            </a:r>
            <a:r>
              <a:rPr lang="en-GB" dirty="0" smtClean="0"/>
              <a:t>behaviours.</a:t>
            </a:r>
            <a:br>
              <a:rPr lang="en-GB" dirty="0" smtClean="0"/>
            </a:br>
            <a:r>
              <a:rPr lang="en-GB" dirty="0"/>
              <a:t/>
            </a:r>
            <a:br>
              <a:rPr lang="en-GB" dirty="0"/>
            </a:br>
            <a:r>
              <a:rPr lang="en-GB" dirty="0" smtClean="0"/>
              <a:t>hardiness</a:t>
            </a:r>
            <a:r>
              <a:rPr lang="en-GB" dirty="0"/>
              <a:t>, including commitment, challenge and control</a:t>
            </a:r>
          </a:p>
        </p:txBody>
      </p:sp>
    </p:spTree>
    <p:extLst>
      <p:ext uri="{BB962C8B-B14F-4D97-AF65-F5344CB8AC3E}">
        <p14:creationId xmlns:p14="http://schemas.microsoft.com/office/powerpoint/2010/main" val="120601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3</a:t>
            </a:r>
            <a:r>
              <a:rPr lang="en-GB" dirty="0"/>
              <a:t>. Personality types A, B and C and associated behaviours</a:t>
            </a:r>
            <a:r>
              <a:rPr lang="en-GB" dirty="0" smtClean="0"/>
              <a:t>. </a:t>
            </a:r>
            <a:endParaRPr lang="en-GB"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47728" y="1916832"/>
            <a:ext cx="5112568" cy="3766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9380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9576" y="618464"/>
            <a:ext cx="7488832" cy="5258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63712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a:t>
            </a:r>
            <a:endParaRPr lang="en-GB" dirty="0"/>
          </a:p>
        </p:txBody>
      </p:sp>
      <p:sp>
        <p:nvSpPr>
          <p:cNvPr id="3" name="Content Placeholder 2"/>
          <p:cNvSpPr>
            <a:spLocks noGrp="1"/>
          </p:cNvSpPr>
          <p:nvPr>
            <p:ph idx="1"/>
          </p:nvPr>
        </p:nvSpPr>
        <p:spPr/>
        <p:txBody>
          <a:bodyPr/>
          <a:lstStyle/>
          <a:p>
            <a:r>
              <a:rPr lang="en-GB" dirty="0" smtClean="0"/>
              <a:t>Friedman and </a:t>
            </a:r>
            <a:r>
              <a:rPr lang="en-GB" dirty="0" err="1" smtClean="0"/>
              <a:t>Rosenman</a:t>
            </a:r>
            <a:r>
              <a:rPr lang="en-GB" dirty="0" smtClean="0"/>
              <a:t> - studied people with CHD (coronary heart disease). Decided that people were more susceptible if they had a Type A personality.</a:t>
            </a:r>
          </a:p>
          <a:p>
            <a:r>
              <a:rPr lang="en-GB" dirty="0" err="1" smtClean="0"/>
              <a:t>Rosenman</a:t>
            </a:r>
            <a:r>
              <a:rPr lang="en-GB" dirty="0" smtClean="0"/>
              <a:t> et al studied over 3000 men allocated them type A or Type B. Followed up and found out of the 257 who had heart attacks 69% were Type A</a:t>
            </a:r>
            <a:endParaRPr lang="en-GB" dirty="0"/>
          </a:p>
        </p:txBody>
      </p:sp>
    </p:spTree>
    <p:extLst>
      <p:ext uri="{BB962C8B-B14F-4D97-AF65-F5344CB8AC3E}">
        <p14:creationId xmlns:p14="http://schemas.microsoft.com/office/powerpoint/2010/main" val="1355265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However</a:t>
            </a:r>
            <a:endParaRPr lang="en-GB" dirty="0"/>
          </a:p>
        </p:txBody>
      </p:sp>
      <p:sp>
        <p:nvSpPr>
          <p:cNvPr id="3" name="Content Placeholder 2"/>
          <p:cNvSpPr>
            <a:spLocks noGrp="1"/>
          </p:cNvSpPr>
          <p:nvPr>
            <p:ph idx="1"/>
          </p:nvPr>
        </p:nvSpPr>
        <p:spPr/>
        <p:txBody>
          <a:bodyPr/>
          <a:lstStyle/>
          <a:p>
            <a:r>
              <a:rPr lang="en-GB" dirty="0" err="1" smtClean="0"/>
              <a:t>Shekelle</a:t>
            </a:r>
            <a:r>
              <a:rPr lang="en-GB" dirty="0" smtClean="0"/>
              <a:t> et al</a:t>
            </a:r>
          </a:p>
          <a:p>
            <a:r>
              <a:rPr lang="en-GB" dirty="0" smtClean="0"/>
              <a:t>12000 males </a:t>
            </a:r>
          </a:p>
          <a:p>
            <a:r>
              <a:rPr lang="en-GB" dirty="0" smtClean="0"/>
              <a:t>Found no difference between type A and Type B so not replicated?</a:t>
            </a:r>
            <a:endParaRPr lang="en-GB" dirty="0"/>
          </a:p>
        </p:txBody>
      </p:sp>
    </p:spTree>
    <p:extLst>
      <p:ext uri="{BB962C8B-B14F-4D97-AF65-F5344CB8AC3E}">
        <p14:creationId xmlns:p14="http://schemas.microsoft.com/office/powerpoint/2010/main" val="1103767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Hostility</a:t>
            </a:r>
            <a:endParaRPr lang="en-GB" dirty="0"/>
          </a:p>
        </p:txBody>
      </p:sp>
      <p:sp>
        <p:nvSpPr>
          <p:cNvPr id="3" name="Content Placeholder 2"/>
          <p:cNvSpPr>
            <a:spLocks noGrp="1"/>
          </p:cNvSpPr>
          <p:nvPr>
            <p:ph idx="1"/>
          </p:nvPr>
        </p:nvSpPr>
        <p:spPr/>
        <p:txBody>
          <a:bodyPr/>
          <a:lstStyle/>
          <a:p>
            <a:r>
              <a:rPr lang="en-GB" dirty="0" err="1" smtClean="0"/>
              <a:t>Dembroski</a:t>
            </a:r>
            <a:r>
              <a:rPr lang="en-GB" dirty="0" smtClean="0"/>
              <a:t> et al found that this was closely linked to CHD.</a:t>
            </a:r>
          </a:p>
          <a:p>
            <a:r>
              <a:rPr lang="en-GB" dirty="0" smtClean="0"/>
              <a:t>Miller et al supported this through meta review.</a:t>
            </a:r>
          </a:p>
          <a:p>
            <a:endParaRPr lang="en-GB" dirty="0"/>
          </a:p>
        </p:txBody>
      </p:sp>
    </p:spTree>
    <p:extLst>
      <p:ext uri="{BB962C8B-B14F-4D97-AF65-F5344CB8AC3E}">
        <p14:creationId xmlns:p14="http://schemas.microsoft.com/office/powerpoint/2010/main" val="3980720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Type C personality </a:t>
            </a:r>
            <a:r>
              <a:rPr lang="en-GB" b="1" dirty="0" smtClean="0"/>
              <a:t>traits</a:t>
            </a:r>
            <a:endParaRPr lang="en-GB" dirty="0"/>
          </a:p>
        </p:txBody>
      </p:sp>
      <p:sp>
        <p:nvSpPr>
          <p:cNvPr id="3" name="Content Placeholder 2"/>
          <p:cNvSpPr>
            <a:spLocks noGrp="1"/>
          </p:cNvSpPr>
          <p:nvPr>
            <p:ph idx="1"/>
          </p:nvPr>
        </p:nvSpPr>
        <p:spPr/>
        <p:txBody>
          <a:bodyPr>
            <a:normAutofit/>
          </a:bodyPr>
          <a:lstStyle/>
          <a:p>
            <a:r>
              <a:rPr lang="en-GB" dirty="0" smtClean="0"/>
              <a:t>Type </a:t>
            </a:r>
            <a:r>
              <a:rPr lang="en-GB" dirty="0"/>
              <a:t>C personalities are not assertive by nature, This means that they often suppress their desires and wishes instead of standing up for them. That's why Type C personalities are subject to stress and depression more than other personality types</a:t>
            </a:r>
            <a:r>
              <a:rPr lang="en-GB" dirty="0" smtClean="0"/>
              <a:t>. </a:t>
            </a:r>
            <a:r>
              <a:rPr lang="en-GB" dirty="0"/>
              <a:t>They can spend a considerable amount of time trying to understand how things work. </a:t>
            </a:r>
          </a:p>
        </p:txBody>
      </p:sp>
    </p:spTree>
    <p:extLst>
      <p:ext uri="{BB962C8B-B14F-4D97-AF65-F5344CB8AC3E}">
        <p14:creationId xmlns:p14="http://schemas.microsoft.com/office/powerpoint/2010/main" val="2352259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Type C personality </a:t>
            </a:r>
            <a:r>
              <a:rPr lang="en-GB" b="1" dirty="0" smtClean="0"/>
              <a:t>traits</a:t>
            </a:r>
            <a:endParaRPr lang="en-GB" dirty="0"/>
          </a:p>
        </p:txBody>
      </p:sp>
      <p:sp>
        <p:nvSpPr>
          <p:cNvPr id="3" name="Content Placeholder 2"/>
          <p:cNvSpPr>
            <a:spLocks noGrp="1"/>
          </p:cNvSpPr>
          <p:nvPr>
            <p:ph idx="1"/>
          </p:nvPr>
        </p:nvSpPr>
        <p:spPr/>
        <p:txBody>
          <a:bodyPr>
            <a:normAutofit/>
          </a:bodyPr>
          <a:lstStyle/>
          <a:p>
            <a:r>
              <a:rPr lang="en-GB" dirty="0"/>
              <a:t>Type C people take life seriously and are usually hard workers to the extent that they become perfectionists Type C personalities are introverts in most cases, As a result of the lack of assertiveness and the desire to work alone they might prefer being on their own rather than being with other people.</a:t>
            </a:r>
          </a:p>
        </p:txBody>
      </p:sp>
    </p:spTree>
    <p:extLst>
      <p:ext uri="{BB962C8B-B14F-4D97-AF65-F5344CB8AC3E}">
        <p14:creationId xmlns:p14="http://schemas.microsoft.com/office/powerpoint/2010/main" val="2713798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Type C personality </a:t>
            </a:r>
            <a:r>
              <a:rPr lang="en-GB" b="1" dirty="0" smtClean="0"/>
              <a:t>traits</a:t>
            </a:r>
            <a:endParaRPr lang="en-GB" dirty="0"/>
          </a:p>
        </p:txBody>
      </p:sp>
      <p:sp>
        <p:nvSpPr>
          <p:cNvPr id="3" name="Content Placeholder 2"/>
          <p:cNvSpPr>
            <a:spLocks noGrp="1"/>
          </p:cNvSpPr>
          <p:nvPr>
            <p:ph idx="1"/>
          </p:nvPr>
        </p:nvSpPr>
        <p:spPr/>
        <p:txBody>
          <a:bodyPr>
            <a:normAutofit/>
          </a:bodyPr>
          <a:lstStyle/>
          <a:p>
            <a:r>
              <a:rPr lang="en-GB" dirty="0" smtClean="0"/>
              <a:t>Morris et Al found Type C women supress their emotion  and are more likely to develop cancer.</a:t>
            </a:r>
            <a:endParaRPr lang="en-GB" dirty="0"/>
          </a:p>
        </p:txBody>
      </p:sp>
    </p:spTree>
    <p:extLst>
      <p:ext uri="{BB962C8B-B14F-4D97-AF65-F5344CB8AC3E}">
        <p14:creationId xmlns:p14="http://schemas.microsoft.com/office/powerpoint/2010/main" val="1117394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 D</a:t>
            </a:r>
            <a:endParaRPr lang="en-GB" dirty="0"/>
          </a:p>
        </p:txBody>
      </p:sp>
      <p:sp>
        <p:nvSpPr>
          <p:cNvPr id="3" name="Content Placeholder 2"/>
          <p:cNvSpPr>
            <a:spLocks noGrp="1"/>
          </p:cNvSpPr>
          <p:nvPr>
            <p:ph idx="1"/>
          </p:nvPr>
        </p:nvSpPr>
        <p:spPr/>
        <p:txBody>
          <a:bodyPr/>
          <a:lstStyle/>
          <a:p>
            <a:r>
              <a:rPr lang="en-GB" dirty="0"/>
              <a:t>D= distressed – high levels of negative emotions and social inhibition.</a:t>
            </a:r>
          </a:p>
          <a:p>
            <a:r>
              <a:rPr lang="en-GB" dirty="0" err="1" smtClean="0"/>
              <a:t>Denollet</a:t>
            </a:r>
            <a:r>
              <a:rPr lang="en-GB" dirty="0" smtClean="0"/>
              <a:t> Type D: vulnerable to Heart Disease – 53% of cardiac patients exhibited Type D personality. I a later study found that type D  were 4 times more likely to suffer sudden cardiac death.</a:t>
            </a:r>
          </a:p>
          <a:p>
            <a:endParaRPr lang="en-GB" dirty="0"/>
          </a:p>
          <a:p>
            <a:endParaRPr lang="en-GB" dirty="0"/>
          </a:p>
        </p:txBody>
      </p:sp>
    </p:spTree>
    <p:extLst>
      <p:ext uri="{BB962C8B-B14F-4D97-AF65-F5344CB8AC3E}">
        <p14:creationId xmlns:p14="http://schemas.microsoft.com/office/powerpoint/2010/main" val="5573103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a:t>
            </a:r>
            <a:endParaRPr lang="en-GB" dirty="0"/>
          </a:p>
        </p:txBody>
      </p:sp>
      <p:sp>
        <p:nvSpPr>
          <p:cNvPr id="3" name="Content Placeholder 2"/>
          <p:cNvSpPr>
            <a:spLocks noGrp="1"/>
          </p:cNvSpPr>
          <p:nvPr>
            <p:ph idx="1"/>
          </p:nvPr>
        </p:nvSpPr>
        <p:spPr>
          <a:xfrm>
            <a:off x="1919536" y="1196752"/>
            <a:ext cx="8229600" cy="5141168"/>
          </a:xfrm>
        </p:spPr>
        <p:txBody>
          <a:bodyPr>
            <a:normAutofit/>
          </a:bodyPr>
          <a:lstStyle/>
          <a:p>
            <a:r>
              <a:rPr lang="en-GB" dirty="0" err="1" smtClean="0"/>
              <a:t>Kobasa</a:t>
            </a:r>
            <a:r>
              <a:rPr lang="en-GB" dirty="0" smtClean="0"/>
              <a:t> suggested three elements that buffer against stress.</a:t>
            </a:r>
          </a:p>
          <a:p>
            <a:r>
              <a:rPr lang="en-GB" b="1" dirty="0" smtClean="0"/>
              <a:t>Control: </a:t>
            </a:r>
            <a:r>
              <a:rPr lang="en-GB" dirty="0" smtClean="0"/>
              <a:t>Sense of personal control over what they are doing.</a:t>
            </a:r>
          </a:p>
          <a:p>
            <a:r>
              <a:rPr lang="en-GB" b="1" dirty="0" smtClean="0"/>
              <a:t>Commitment </a:t>
            </a:r>
            <a:r>
              <a:rPr lang="en-GB" dirty="0" smtClean="0"/>
              <a:t>(the individuals sense of involvement and purpose in life.)</a:t>
            </a:r>
          </a:p>
          <a:p>
            <a:r>
              <a:rPr lang="en-GB" b="1" dirty="0" smtClean="0"/>
              <a:t>Challenge</a:t>
            </a:r>
            <a:r>
              <a:rPr lang="en-GB" dirty="0" smtClean="0"/>
              <a:t>: opportunity rather stress.</a:t>
            </a:r>
          </a:p>
        </p:txBody>
      </p:sp>
    </p:spTree>
    <p:extLst>
      <p:ext uri="{BB962C8B-B14F-4D97-AF65-F5344CB8AC3E}">
        <p14:creationId xmlns:p14="http://schemas.microsoft.com/office/powerpoint/2010/main" val="10071921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 detail</a:t>
            </a:r>
            <a:endParaRPr lang="en-GB" dirty="0"/>
          </a:p>
        </p:txBody>
      </p:sp>
      <p:sp>
        <p:nvSpPr>
          <p:cNvPr id="3" name="Content Placeholder 2"/>
          <p:cNvSpPr>
            <a:spLocks noGrp="1"/>
          </p:cNvSpPr>
          <p:nvPr>
            <p:ph idx="1"/>
          </p:nvPr>
        </p:nvSpPr>
        <p:spPr>
          <a:solidFill>
            <a:schemeClr val="bg2">
              <a:lumMod val="50000"/>
            </a:schemeClr>
          </a:solidFill>
        </p:spPr>
        <p:txBody>
          <a:bodyPr>
            <a:normAutofit fontScale="85000" lnSpcReduction="20000"/>
          </a:bodyPr>
          <a:lstStyle/>
          <a:p>
            <a:r>
              <a:rPr lang="en-GB" dirty="0"/>
              <a:t>Commitment is the tendency to involve oneself in, rather than experience alienation from, whatever one is doing or encounters in life. Committed persons have a generalized sense of purpose that allows them to identify with and find meaningful the persons, events and things of their environment.</a:t>
            </a:r>
          </a:p>
          <a:p>
            <a:r>
              <a:rPr lang="en-GB" dirty="0"/>
              <a:t>Control is the tendency to think, feel and act as if one is influential, rather than helpless, in the face of the varied contingencies of life. Persons with control do not naively expect to determine all events and outcomes but rather perceive themselves as being able to make a difference in the world through their exercise of imagination, knowledge, skill and choice.</a:t>
            </a:r>
          </a:p>
          <a:p>
            <a:r>
              <a:rPr lang="en-GB" dirty="0"/>
              <a:t>Challenge is the tendency to believe that change rather than stability is normal in life and that changes are interesting incentives to growth rather than threats to security. So far from being reckless adventurers, persons with challenge are rather individuals with an openness to new experiences and a tolerance of ambiguity that enables them to be flexible in the face of change.”</a:t>
            </a:r>
          </a:p>
          <a:p>
            <a:endParaRPr lang="en-GB" dirty="0"/>
          </a:p>
        </p:txBody>
      </p:sp>
    </p:spTree>
    <p:extLst>
      <p:ext uri="{BB962C8B-B14F-4D97-AF65-F5344CB8AC3E}">
        <p14:creationId xmlns:p14="http://schemas.microsoft.com/office/powerpoint/2010/main" val="10200484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 Experiment</a:t>
            </a:r>
            <a:endParaRPr lang="en-GB" dirty="0"/>
          </a:p>
        </p:txBody>
      </p:sp>
      <p:sp>
        <p:nvSpPr>
          <p:cNvPr id="3" name="Content Placeholder 2"/>
          <p:cNvSpPr>
            <a:spLocks noGrp="1"/>
          </p:cNvSpPr>
          <p:nvPr>
            <p:ph idx="1"/>
          </p:nvPr>
        </p:nvSpPr>
        <p:spPr>
          <a:solidFill>
            <a:schemeClr val="bg2">
              <a:lumMod val="50000"/>
            </a:schemeClr>
          </a:solidFill>
        </p:spPr>
        <p:txBody>
          <a:bodyPr>
            <a:normAutofit/>
          </a:bodyPr>
          <a:lstStyle/>
          <a:p>
            <a:r>
              <a:rPr lang="en-GB" dirty="0" err="1" smtClean="0"/>
              <a:t>Kobasa</a:t>
            </a:r>
            <a:r>
              <a:rPr lang="en-GB" dirty="0" smtClean="0"/>
              <a:t> 800 Business executives. People with similar stress level had different illness levels. This indicates hardiness and further investigation showed that those with low illness scored high on Control commitment and challenge.</a:t>
            </a:r>
          </a:p>
          <a:p>
            <a:r>
              <a:rPr lang="en-GB" dirty="0" err="1" smtClean="0"/>
              <a:t>Sarafino</a:t>
            </a:r>
            <a:r>
              <a:rPr lang="en-GB" dirty="0" smtClean="0"/>
              <a:t> – found those that had hardiness training suffered from lower </a:t>
            </a:r>
            <a:r>
              <a:rPr lang="en-GB" smtClean="0"/>
              <a:t>blood pressure.</a:t>
            </a:r>
            <a:endParaRPr lang="en-GB" dirty="0"/>
          </a:p>
        </p:txBody>
      </p:sp>
    </p:spTree>
    <p:extLst>
      <p:ext uri="{BB962C8B-B14F-4D97-AF65-F5344CB8AC3E}">
        <p14:creationId xmlns:p14="http://schemas.microsoft.com/office/powerpoint/2010/main" val="2801056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a:t>
            </a:r>
            <a:endParaRPr lang="en-GB" dirty="0"/>
          </a:p>
        </p:txBody>
      </p:sp>
      <p:sp>
        <p:nvSpPr>
          <p:cNvPr id="3" name="Content Placeholder 2"/>
          <p:cNvSpPr>
            <a:spLocks noGrp="1"/>
          </p:cNvSpPr>
          <p:nvPr>
            <p:ph idx="1"/>
          </p:nvPr>
        </p:nvSpPr>
        <p:spPr>
          <a:xfrm>
            <a:off x="1953387" y="3429000"/>
            <a:ext cx="8229600" cy="1944216"/>
          </a:xfrm>
        </p:spPr>
        <p:txBody>
          <a:bodyPr>
            <a:normAutofit/>
          </a:bodyPr>
          <a:lstStyle/>
          <a:p>
            <a:r>
              <a:rPr lang="en-GB" dirty="0"/>
              <a:t>Questionnaires used to collect data.</a:t>
            </a:r>
          </a:p>
          <a:p>
            <a:r>
              <a:rPr lang="en-GB" dirty="0"/>
              <a:t>Repeated with similar results Beasley et al.</a:t>
            </a:r>
          </a:p>
          <a:p>
            <a:r>
              <a:rPr lang="en-GB" dirty="0"/>
              <a:t>Type A may have hardiness built in?</a:t>
            </a:r>
          </a:p>
          <a:p>
            <a:endParaRPr lang="en-GB" dirty="0" smtClean="0"/>
          </a:p>
        </p:txBody>
      </p:sp>
      <p:sp>
        <p:nvSpPr>
          <p:cNvPr id="4" name="Content Placeholder 2"/>
          <p:cNvSpPr txBox="1">
            <a:spLocks/>
          </p:cNvSpPr>
          <p:nvPr/>
        </p:nvSpPr>
        <p:spPr>
          <a:xfrm>
            <a:off x="1984451" y="1628801"/>
            <a:ext cx="8229600" cy="131422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a:t>Hardy personality types have lower stress levels so suffer from stress related illness less. </a:t>
            </a:r>
          </a:p>
          <a:p>
            <a:endParaRPr lang="en-GB" dirty="0"/>
          </a:p>
        </p:txBody>
      </p:sp>
    </p:spTree>
    <p:extLst>
      <p:ext uri="{BB962C8B-B14F-4D97-AF65-F5344CB8AC3E}">
        <p14:creationId xmlns:p14="http://schemas.microsoft.com/office/powerpoint/2010/main" val="221586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a:t>
            </a:r>
            <a:endParaRPr lang="en-GB" dirty="0"/>
          </a:p>
        </p:txBody>
      </p:sp>
      <p:sp>
        <p:nvSpPr>
          <p:cNvPr id="3" name="Content Placeholder 2"/>
          <p:cNvSpPr>
            <a:spLocks noGrp="1"/>
          </p:cNvSpPr>
          <p:nvPr>
            <p:ph idx="1"/>
          </p:nvPr>
        </p:nvSpPr>
        <p:spPr/>
        <p:txBody>
          <a:bodyPr/>
          <a:lstStyle/>
          <a:p>
            <a:r>
              <a:rPr lang="en-GB" dirty="0" smtClean="0"/>
              <a:t>Self report</a:t>
            </a:r>
          </a:p>
          <a:p>
            <a:r>
              <a:rPr lang="en-GB" dirty="0" smtClean="0"/>
              <a:t>Other factors </a:t>
            </a:r>
            <a:r>
              <a:rPr lang="en-GB" dirty="0" err="1" smtClean="0"/>
              <a:t>eg</a:t>
            </a:r>
            <a:r>
              <a:rPr lang="en-GB" dirty="0" smtClean="0"/>
              <a:t>: drinking and smoking</a:t>
            </a:r>
          </a:p>
          <a:p>
            <a:r>
              <a:rPr lang="en-GB" dirty="0" smtClean="0"/>
              <a:t>Social influences: </a:t>
            </a:r>
            <a:r>
              <a:rPr lang="en-GB" dirty="0" err="1" smtClean="0"/>
              <a:t>Ie</a:t>
            </a:r>
            <a:r>
              <a:rPr lang="en-GB" dirty="0" smtClean="0"/>
              <a:t>, poor = poor diet = heart disease</a:t>
            </a:r>
          </a:p>
          <a:p>
            <a:r>
              <a:rPr lang="en-GB" dirty="0" smtClean="0"/>
              <a:t>Correlation research association not causality.</a:t>
            </a:r>
          </a:p>
          <a:p>
            <a:r>
              <a:rPr lang="en-GB" dirty="0" smtClean="0"/>
              <a:t>Over simplification of personality types.</a:t>
            </a:r>
          </a:p>
          <a:p>
            <a:endParaRPr lang="en-GB" dirty="0"/>
          </a:p>
          <a:p>
            <a:endParaRPr lang="en-GB" dirty="0"/>
          </a:p>
        </p:txBody>
      </p:sp>
    </p:spTree>
    <p:extLst>
      <p:ext uri="{BB962C8B-B14F-4D97-AF65-F5344CB8AC3E}">
        <p14:creationId xmlns:p14="http://schemas.microsoft.com/office/powerpoint/2010/main" val="40546541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Roy and Mick are members of a football team; both play to the same high standard.</a:t>
            </a:r>
          </a:p>
          <a:p>
            <a:pPr marL="0" indent="0">
              <a:buNone/>
            </a:pPr>
            <a:r>
              <a:rPr lang="en-GB" dirty="0"/>
              <a:t>Roy never minds if the team does not win; he just enjoys playing with his team-mates</a:t>
            </a:r>
          </a:p>
          <a:p>
            <a:pPr marL="0" indent="0">
              <a:buNone/>
            </a:pPr>
            <a:r>
              <a:rPr lang="en-GB" dirty="0"/>
              <a:t>and spending time with them after the match. Mick always wants to win and gets </a:t>
            </a:r>
            <a:r>
              <a:rPr lang="en-GB" dirty="0" smtClean="0"/>
              <a:t>angry if </a:t>
            </a:r>
            <a:r>
              <a:rPr lang="en-GB" dirty="0"/>
              <a:t>the team loses.</a:t>
            </a:r>
          </a:p>
          <a:p>
            <a:pPr marL="0" indent="0">
              <a:buNone/>
            </a:pPr>
            <a:r>
              <a:rPr lang="en-GB" dirty="0"/>
              <a:t>3 (a) Which personality type is each person likely to have?</a:t>
            </a:r>
          </a:p>
          <a:p>
            <a:r>
              <a:rPr lang="en-GB" dirty="0"/>
              <a:t> Roy ....................................................................................................................................</a:t>
            </a:r>
          </a:p>
          <a:p>
            <a:r>
              <a:rPr lang="en-GB" dirty="0"/>
              <a:t> Mick ...................................................................................................................................</a:t>
            </a:r>
          </a:p>
          <a:p>
            <a:pPr marL="0" indent="0">
              <a:buNone/>
            </a:pPr>
            <a:r>
              <a:rPr lang="en-GB" dirty="0"/>
              <a:t>(2 marks)</a:t>
            </a:r>
          </a:p>
          <a:p>
            <a:pPr marL="0" indent="0">
              <a:buNone/>
            </a:pPr>
            <a:r>
              <a:rPr lang="en-GB" dirty="0"/>
              <a:t>3 (b) Explain whether Roy or Mick is more likely to suffer from a stress-related illness.</a:t>
            </a:r>
          </a:p>
          <a:p>
            <a:pPr marL="0" indent="0">
              <a:buNone/>
            </a:pPr>
            <a:r>
              <a:rPr lang="en-GB" dirty="0"/>
              <a:t>Use research in your explanation</a:t>
            </a:r>
            <a:r>
              <a:rPr lang="en-GB" dirty="0" smtClean="0"/>
              <a:t>. (4)</a:t>
            </a:r>
            <a:endParaRPr lang="en-GB" dirty="0"/>
          </a:p>
        </p:txBody>
      </p:sp>
    </p:spTree>
    <p:extLst>
      <p:ext uri="{BB962C8B-B14F-4D97-AF65-F5344CB8AC3E}">
        <p14:creationId xmlns:p14="http://schemas.microsoft.com/office/powerpoint/2010/main" val="2181493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3 (a) Roy = Type B / B / Personality Type B</a:t>
            </a:r>
          </a:p>
          <a:p>
            <a:pPr marL="0" indent="0">
              <a:buNone/>
            </a:pPr>
            <a:r>
              <a:rPr lang="en-GB" dirty="0" smtClean="0"/>
              <a:t>And Mick </a:t>
            </a:r>
            <a:r>
              <a:rPr lang="en-GB" dirty="0"/>
              <a:t>= Type A / A / Personality Type A</a:t>
            </a:r>
          </a:p>
          <a:p>
            <a:pPr marL="0" indent="0">
              <a:buNone/>
            </a:pPr>
            <a:r>
              <a:rPr lang="en-GB" dirty="0"/>
              <a:t>(1 mark for each correct answer)</a:t>
            </a:r>
          </a:p>
          <a:p>
            <a:pPr marL="0" indent="0">
              <a:buNone/>
            </a:pPr>
            <a:r>
              <a:rPr lang="en-GB" dirty="0"/>
              <a:t>3 (b) It is people with Type A behaviour who are more likely to suffer the negative effects </a:t>
            </a:r>
            <a:r>
              <a:rPr lang="en-GB" dirty="0" smtClean="0"/>
              <a:t>of stress</a:t>
            </a:r>
            <a:r>
              <a:rPr lang="en-GB" dirty="0"/>
              <a:t>. So in </a:t>
            </a:r>
            <a:r>
              <a:rPr lang="en-GB"/>
              <a:t>the </a:t>
            </a:r>
            <a:r>
              <a:rPr lang="en-GB" smtClean="0"/>
              <a:t>scenario it </a:t>
            </a:r>
            <a:r>
              <a:rPr lang="en-GB" dirty="0"/>
              <a:t>is Mick (competitive and angry when loses) who is </a:t>
            </a:r>
            <a:r>
              <a:rPr lang="en-GB" dirty="0" smtClean="0"/>
              <a:t>more likely </a:t>
            </a:r>
            <a:r>
              <a:rPr lang="en-GB" dirty="0"/>
              <a:t>to suffer from CHD. Friedman and </a:t>
            </a:r>
            <a:r>
              <a:rPr lang="en-GB" dirty="0" err="1"/>
              <a:t>Rosenman</a:t>
            </a:r>
            <a:r>
              <a:rPr lang="en-GB" dirty="0"/>
              <a:t> research indicated that it is </a:t>
            </a:r>
            <a:r>
              <a:rPr lang="en-GB" dirty="0" smtClean="0"/>
              <a:t>those with </a:t>
            </a:r>
            <a:r>
              <a:rPr lang="en-GB" dirty="0"/>
              <a:t>Type A who become ill as a consequence of their stress. Type B people such </a:t>
            </a:r>
            <a:r>
              <a:rPr lang="en-GB" dirty="0" smtClean="0"/>
              <a:t>as Roy </a:t>
            </a:r>
            <a:r>
              <a:rPr lang="en-GB" dirty="0"/>
              <a:t>who </a:t>
            </a:r>
            <a:r>
              <a:rPr lang="en-GB" dirty="0" smtClean="0"/>
              <a:t>doesn’t </a:t>
            </a:r>
            <a:r>
              <a:rPr lang="en-GB" dirty="0"/>
              <a:t>get physically aroused at losing, are much less likely to </a:t>
            </a:r>
            <a:r>
              <a:rPr lang="en-GB" dirty="0" smtClean="0"/>
              <a:t>experience the </a:t>
            </a:r>
            <a:r>
              <a:rPr lang="en-GB" dirty="0"/>
              <a:t>“fight or flight” response and so less likely to have raised blood pressure etc.</a:t>
            </a:r>
          </a:p>
          <a:p>
            <a:pPr marL="0" indent="0">
              <a:buNone/>
            </a:pPr>
            <a:r>
              <a:rPr lang="en-GB" dirty="0"/>
              <a:t>Examiners need to remember that </a:t>
            </a:r>
            <a:r>
              <a:rPr lang="en-GB" dirty="0" smtClean="0"/>
              <a:t>“research</a:t>
            </a:r>
            <a:r>
              <a:rPr lang="en-GB" dirty="0"/>
              <a:t>‟ can include both theories and studies.</a:t>
            </a:r>
          </a:p>
          <a:p>
            <a:pPr marL="0" indent="0">
              <a:buNone/>
            </a:pPr>
            <a:r>
              <a:rPr lang="en-GB" dirty="0"/>
              <a:t>For full marks there must be explicit engagement with the stem.</a:t>
            </a:r>
          </a:p>
          <a:p>
            <a:pPr marL="0" indent="0">
              <a:buNone/>
            </a:pPr>
            <a:endParaRPr lang="en-GB" dirty="0"/>
          </a:p>
        </p:txBody>
      </p:sp>
    </p:spTree>
    <p:extLst>
      <p:ext uri="{BB962C8B-B14F-4D97-AF65-F5344CB8AC3E}">
        <p14:creationId xmlns:p14="http://schemas.microsoft.com/office/powerpoint/2010/main" val="24180464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3552" y="1700808"/>
            <a:ext cx="806221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30399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1544" y="476673"/>
            <a:ext cx="8424936" cy="5851525"/>
          </a:xfrm>
        </p:spPr>
        <p:txBody>
          <a:bodyPr>
            <a:normAutofit fontScale="85000" lnSpcReduction="20000"/>
          </a:bodyPr>
          <a:lstStyle/>
          <a:p>
            <a:pPr marL="0" indent="0">
              <a:buNone/>
            </a:pPr>
            <a:r>
              <a:rPr lang="en-GB" dirty="0"/>
              <a:t>• </a:t>
            </a:r>
            <a:r>
              <a:rPr lang="en-GB" dirty="0" smtClean="0"/>
              <a:t>The </a:t>
            </a:r>
            <a:r>
              <a:rPr lang="en-GB" dirty="0"/>
              <a:t>physiology of stress, including general adaptation syndrome, the hypothalamic pituitary-adrenal system, the </a:t>
            </a:r>
            <a:r>
              <a:rPr lang="en-GB" dirty="0" err="1"/>
              <a:t>sympathomedullary</a:t>
            </a:r>
            <a:r>
              <a:rPr lang="en-GB" dirty="0"/>
              <a:t> pathway and the role of cortisol. </a:t>
            </a:r>
            <a:endParaRPr lang="en-GB" dirty="0" smtClean="0"/>
          </a:p>
          <a:p>
            <a:pPr marL="0" indent="0">
              <a:buNone/>
            </a:pPr>
            <a:r>
              <a:rPr lang="en-GB" dirty="0" smtClean="0"/>
              <a:t>• </a:t>
            </a:r>
            <a:r>
              <a:rPr lang="en-GB" dirty="0"/>
              <a:t>The role of stress in illness, including reference to </a:t>
            </a:r>
            <a:r>
              <a:rPr lang="en-GB" dirty="0" smtClean="0"/>
              <a:t>immunosuppression </a:t>
            </a:r>
            <a:r>
              <a:rPr lang="en-GB" dirty="0"/>
              <a:t>and cardiovascular disorders. </a:t>
            </a:r>
            <a:endParaRPr lang="en-GB" dirty="0" smtClean="0"/>
          </a:p>
          <a:p>
            <a:pPr marL="0" indent="0">
              <a:buNone/>
            </a:pPr>
            <a:r>
              <a:rPr lang="en-GB" dirty="0" smtClean="0"/>
              <a:t>• </a:t>
            </a:r>
            <a:r>
              <a:rPr lang="en-GB" dirty="0"/>
              <a:t>Sources of stress: life changes and daily hassles. Workplace stress, including the effects of workload and control. </a:t>
            </a:r>
            <a:endParaRPr lang="en-GB" dirty="0" smtClean="0"/>
          </a:p>
          <a:p>
            <a:pPr marL="0" indent="0">
              <a:buNone/>
            </a:pPr>
            <a:r>
              <a:rPr lang="en-GB" dirty="0" smtClean="0"/>
              <a:t>• </a:t>
            </a:r>
            <a:r>
              <a:rPr lang="en-GB" dirty="0"/>
              <a:t>Measuring stress: self-report scales (Social Readjustment Ratings Scale and Hassles and Uplifts Scale) and </a:t>
            </a:r>
            <a:r>
              <a:rPr lang="en-GB" dirty="0">
                <a:solidFill>
                  <a:srgbClr val="FF0000"/>
                </a:solidFill>
              </a:rPr>
              <a:t>physiological measures, including skin conductance response. </a:t>
            </a:r>
            <a:endParaRPr lang="en-GB" dirty="0" smtClean="0">
              <a:solidFill>
                <a:srgbClr val="FF0000"/>
              </a:solidFill>
            </a:endParaRPr>
          </a:p>
          <a:p>
            <a:pPr marL="0" indent="0">
              <a:buNone/>
            </a:pPr>
            <a:r>
              <a:rPr lang="en-GB" dirty="0" smtClean="0"/>
              <a:t>• </a:t>
            </a:r>
            <a:r>
              <a:rPr lang="en-GB" dirty="0"/>
              <a:t>Individual differences in stress: personality types A, B and C and associated behaviours; hardiness, including commitment, challenge and control. </a:t>
            </a:r>
            <a:endParaRPr lang="en-GB" dirty="0" smtClean="0"/>
          </a:p>
          <a:p>
            <a:pPr marL="0" indent="0">
              <a:buNone/>
            </a:pPr>
            <a:r>
              <a:rPr lang="en-GB" dirty="0" smtClean="0"/>
              <a:t>• </a:t>
            </a:r>
            <a:r>
              <a:rPr lang="en-GB" dirty="0">
                <a:solidFill>
                  <a:srgbClr val="FF0000"/>
                </a:solidFill>
              </a:rPr>
              <a:t>Managing and coping with stress: drug therapy (benzodiazepines, beta blockers), stress inoculation therapy and biofeedback. Gender differences in coping with stress. The role of social support in coping with stress; types of social support, including instrumental, emotional and esteem support.</a:t>
            </a:r>
          </a:p>
        </p:txBody>
      </p:sp>
    </p:spTree>
    <p:extLst>
      <p:ext uri="{BB962C8B-B14F-4D97-AF65-F5344CB8AC3E}">
        <p14:creationId xmlns:p14="http://schemas.microsoft.com/office/powerpoint/2010/main" val="13186128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solidFill>
                  <a:srgbClr val="FF0000"/>
                </a:solidFill>
              </a:rPr>
              <a:t>Physiological </a:t>
            </a:r>
            <a:r>
              <a:rPr lang="en-GB" dirty="0">
                <a:solidFill>
                  <a:srgbClr val="FF0000"/>
                </a:solidFill>
              </a:rPr>
              <a:t>measures, including skin conductance response. </a:t>
            </a:r>
            <a:endParaRPr lang="en-GB" dirty="0"/>
          </a:p>
        </p:txBody>
      </p:sp>
      <p:sp>
        <p:nvSpPr>
          <p:cNvPr id="3" name="Content Placeholder 2"/>
          <p:cNvSpPr>
            <a:spLocks noGrp="1"/>
          </p:cNvSpPr>
          <p:nvPr>
            <p:ph idx="1"/>
          </p:nvPr>
        </p:nvSpPr>
        <p:spPr/>
        <p:txBody>
          <a:bodyPr/>
          <a:lstStyle/>
          <a:p>
            <a:r>
              <a:rPr lang="en-GB" dirty="0" smtClean="0"/>
              <a:t>How have they measured stress so far? SRRS.</a:t>
            </a:r>
          </a:p>
          <a:p>
            <a:r>
              <a:rPr lang="en-GB" dirty="0" smtClean="0"/>
              <a:t>What are the problems with this?</a:t>
            </a:r>
          </a:p>
          <a:p>
            <a:r>
              <a:rPr lang="en-GB" dirty="0" smtClean="0"/>
              <a:t>What happens when Adrenaline is released into the system?</a:t>
            </a:r>
            <a:endParaRPr lang="en-GB" dirty="0">
              <a:hlinkClick r:id="rId2"/>
            </a:endParaRPr>
          </a:p>
          <a:p>
            <a:endParaRPr lang="en-GB" dirty="0" smtClean="0">
              <a:hlinkClick r:id="rId2"/>
            </a:endParaRPr>
          </a:p>
          <a:p>
            <a:r>
              <a:rPr lang="en-GB" dirty="0" smtClean="0">
                <a:hlinkClick r:id="rId2"/>
              </a:rPr>
              <a:t>A pocket Guide: </a:t>
            </a:r>
            <a:endParaRPr lang="en-GB" dirty="0" smtClean="0"/>
          </a:p>
          <a:p>
            <a:endParaRPr lang="en-GB" dirty="0"/>
          </a:p>
        </p:txBody>
      </p:sp>
    </p:spTree>
    <p:extLst>
      <p:ext uri="{BB962C8B-B14F-4D97-AF65-F5344CB8AC3E}">
        <p14:creationId xmlns:p14="http://schemas.microsoft.com/office/powerpoint/2010/main" val="3434602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a:bodyPr>
          <a:lstStyle/>
          <a:p>
            <a:r>
              <a:rPr lang="en-GB" dirty="0"/>
              <a:t>The release of these hormones cause a variety of physiological responses in the body including:</a:t>
            </a:r>
          </a:p>
          <a:p>
            <a:endParaRPr lang="en-GB" dirty="0"/>
          </a:p>
          <a:p>
            <a:r>
              <a:rPr lang="en-GB" dirty="0"/>
              <a:t>Increased heart rate</a:t>
            </a:r>
          </a:p>
          <a:p>
            <a:r>
              <a:rPr lang="en-GB" dirty="0"/>
              <a:t>Increased blood pressure</a:t>
            </a:r>
          </a:p>
          <a:p>
            <a:r>
              <a:rPr lang="en-GB" dirty="0"/>
              <a:t>Increase in sweating</a:t>
            </a:r>
          </a:p>
          <a:p>
            <a:r>
              <a:rPr lang="en-GB" dirty="0"/>
              <a:t>Scientists in the 19th century realised that skin is electrically active and that this electrical activity is conducted when the skin is wet (skin conductance response).</a:t>
            </a:r>
          </a:p>
          <a:p>
            <a:endParaRPr lang="en-GB" dirty="0"/>
          </a:p>
        </p:txBody>
      </p:sp>
    </p:spTree>
    <p:extLst>
      <p:ext uri="{BB962C8B-B14F-4D97-AF65-F5344CB8AC3E}">
        <p14:creationId xmlns:p14="http://schemas.microsoft.com/office/powerpoint/2010/main" val="9551760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GSR</a:t>
            </a:r>
            <a:endParaRPr lang="en-GB" dirty="0"/>
          </a:p>
        </p:txBody>
      </p:sp>
      <p:sp>
        <p:nvSpPr>
          <p:cNvPr id="3" name="Content Placeholder 2"/>
          <p:cNvSpPr>
            <a:spLocks noGrp="1"/>
          </p:cNvSpPr>
          <p:nvPr>
            <p:ph idx="1"/>
          </p:nvPr>
        </p:nvSpPr>
        <p:spPr/>
        <p:txBody>
          <a:bodyPr>
            <a:normAutofit fontScale="92500" lnSpcReduction="10000"/>
          </a:bodyPr>
          <a:lstStyle/>
          <a:p>
            <a:r>
              <a:rPr lang="en-GB" dirty="0"/>
              <a:t>As sweat is produced, the amount of electricity that is conducted increases.</a:t>
            </a:r>
          </a:p>
          <a:p>
            <a:endParaRPr lang="en-GB" dirty="0"/>
          </a:p>
          <a:p>
            <a:r>
              <a:rPr lang="en-GB" dirty="0"/>
              <a:t>This effect is strongest in the palms of the hands and soles of the feet (because there is a high density of eccrine sweat glands at these points – glands which are responsive to emotional stimuli).</a:t>
            </a:r>
          </a:p>
          <a:p>
            <a:endParaRPr lang="en-GB" dirty="0"/>
          </a:p>
          <a:p>
            <a:r>
              <a:rPr lang="en-GB" dirty="0"/>
              <a:t>To measure the skin conductance response, two electrodes are placed on a person’s index and middle finger.</a:t>
            </a:r>
          </a:p>
          <a:p>
            <a:endParaRPr lang="en-GB" dirty="0"/>
          </a:p>
          <a:p>
            <a:r>
              <a:rPr lang="en-GB" dirty="0"/>
              <a:t>A very small voltage (0.5v) is applied across these electrodes. By measuring the current that flows, conductance can be reported (in </a:t>
            </a:r>
            <a:r>
              <a:rPr lang="en-GB" dirty="0" err="1"/>
              <a:t>microSiemens</a:t>
            </a:r>
            <a:r>
              <a:rPr lang="en-GB" dirty="0"/>
              <a:t>).</a:t>
            </a:r>
          </a:p>
          <a:p>
            <a:endParaRPr lang="en-GB" dirty="0"/>
          </a:p>
          <a:p>
            <a:endParaRPr lang="en-GB" dirty="0"/>
          </a:p>
        </p:txBody>
      </p:sp>
    </p:spTree>
    <p:extLst>
      <p:ext uri="{BB962C8B-B14F-4D97-AF65-F5344CB8AC3E}">
        <p14:creationId xmlns:p14="http://schemas.microsoft.com/office/powerpoint/2010/main" val="21698854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Other Physiological Measures</a:t>
            </a:r>
            <a:r>
              <a:rPr lang="en-GB" dirty="0" smtClean="0"/>
              <a:t>:</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A </a:t>
            </a:r>
            <a:r>
              <a:rPr lang="en-GB" dirty="0"/>
              <a:t>simple way to assess stress is to measure blood pressure.</a:t>
            </a:r>
          </a:p>
          <a:p>
            <a:endParaRPr lang="en-GB" dirty="0"/>
          </a:p>
          <a:p>
            <a:r>
              <a:rPr lang="en-GB" dirty="0" err="1"/>
              <a:t>Kamarck</a:t>
            </a:r>
            <a:r>
              <a:rPr lang="en-GB" dirty="0"/>
              <a:t> et al (1990) looked at the effect of social support on stress by measuring blood pressure and heart rate before doing a set of mental tasks and again afterwards.</a:t>
            </a:r>
          </a:p>
          <a:p>
            <a:endParaRPr lang="en-GB" dirty="0"/>
          </a:p>
          <a:p>
            <a:r>
              <a:rPr lang="en-GB" dirty="0"/>
              <a:t>Those participants who had a close same sex friend holding their wrist throughout the task were less stressed.</a:t>
            </a:r>
          </a:p>
          <a:p>
            <a:endParaRPr lang="en-GB" dirty="0"/>
          </a:p>
          <a:p>
            <a:r>
              <a:rPr lang="en-GB" dirty="0"/>
              <a:t>Cortisol is the hormone produced as a response to ongoing stressors and can be measured in saliva or urine.</a:t>
            </a:r>
          </a:p>
          <a:p>
            <a:endParaRPr lang="en-GB" dirty="0"/>
          </a:p>
          <a:p>
            <a:r>
              <a:rPr lang="en-GB" dirty="0"/>
              <a:t>Gunnar et al (2010) assessed stress in children (3-4½ years) by measuring salivary cortisol. Children in day care showed higher stress levels, and these were highest in situations of intrusive, over-controlling care.</a:t>
            </a:r>
          </a:p>
          <a:p>
            <a:endParaRPr lang="en-GB" dirty="0"/>
          </a:p>
        </p:txBody>
      </p:sp>
    </p:spTree>
    <p:extLst>
      <p:ext uri="{BB962C8B-B14F-4D97-AF65-F5344CB8AC3E}">
        <p14:creationId xmlns:p14="http://schemas.microsoft.com/office/powerpoint/2010/main" val="10528699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a:t>Evaluation, AO3 – Measuring Stress: Physiological </a:t>
            </a:r>
            <a:r>
              <a:rPr lang="en-GB" b="1" u="sng" dirty="0" smtClean="0"/>
              <a:t>Measures</a:t>
            </a:r>
            <a:endParaRPr lang="en-GB" dirty="0"/>
          </a:p>
        </p:txBody>
      </p:sp>
      <p:sp>
        <p:nvSpPr>
          <p:cNvPr id="3" name="Content Placeholder 2"/>
          <p:cNvSpPr>
            <a:spLocks noGrp="1"/>
          </p:cNvSpPr>
          <p:nvPr>
            <p:ph idx="1"/>
          </p:nvPr>
        </p:nvSpPr>
        <p:spPr/>
        <p:txBody>
          <a:bodyPr>
            <a:normAutofit fontScale="77500" lnSpcReduction="20000"/>
          </a:bodyPr>
          <a:lstStyle/>
          <a:p>
            <a:pPr fontAlgn="base"/>
            <a:r>
              <a:rPr lang="en-GB" b="1" i="1" u="sng" dirty="0" smtClean="0"/>
              <a:t>Strengths</a:t>
            </a:r>
            <a:r>
              <a:rPr lang="en-GB" b="1" i="1" u="sng" dirty="0"/>
              <a:t>:</a:t>
            </a:r>
            <a:endParaRPr lang="en-GB" dirty="0"/>
          </a:p>
          <a:p>
            <a:pPr lvl="1" fontAlgn="base"/>
            <a:r>
              <a:rPr lang="en-GB" b="1" u="sng" dirty="0" smtClean="0"/>
              <a:t>Point</a:t>
            </a:r>
            <a:r>
              <a:rPr lang="en-GB" b="1" u="sng" dirty="0"/>
              <a:t>:</a:t>
            </a:r>
            <a:r>
              <a:rPr lang="en-GB" dirty="0"/>
              <a:t> Using physiological measures avoids some of the problems associated with self-report measures. </a:t>
            </a:r>
            <a:endParaRPr lang="en-GB" dirty="0" smtClean="0"/>
          </a:p>
          <a:p>
            <a:pPr lvl="1" fontAlgn="base"/>
            <a:r>
              <a:rPr lang="en-GB" b="1" u="sng" dirty="0" smtClean="0"/>
              <a:t>Evidence</a:t>
            </a:r>
            <a:r>
              <a:rPr lang="en-GB" b="1" u="sng" dirty="0"/>
              <a:t>:</a:t>
            </a:r>
            <a:r>
              <a:rPr lang="en-GB" dirty="0"/>
              <a:t> For example, using physiological methods avoids things like social desirability because participants are not asked to independently judge their stress levels. The measures that are used are independent of the participant and objective. </a:t>
            </a:r>
            <a:endParaRPr lang="en-GB" dirty="0" smtClean="0"/>
          </a:p>
          <a:p>
            <a:pPr lvl="1" fontAlgn="base"/>
            <a:r>
              <a:rPr lang="en-GB" b="1" u="sng" dirty="0" smtClean="0"/>
              <a:t>Evaluation</a:t>
            </a:r>
            <a:r>
              <a:rPr lang="en-GB" b="1" u="sng" dirty="0"/>
              <a:t>:</a:t>
            </a:r>
            <a:r>
              <a:rPr lang="en-GB" dirty="0"/>
              <a:t> This is a strength because removing participant judgement is more likely to produce accurate results, allowing the experimenter to measure what they are intending to measure – this will increase internal validity.</a:t>
            </a:r>
          </a:p>
          <a:p>
            <a:pPr fontAlgn="base"/>
            <a:r>
              <a:rPr lang="en-GB" b="1" u="sng" dirty="0" smtClean="0"/>
              <a:t>Weaknesses:</a:t>
            </a:r>
            <a:endParaRPr lang="en-GB" dirty="0"/>
          </a:p>
          <a:p>
            <a:pPr lvl="1" fontAlgn="base"/>
            <a:r>
              <a:rPr lang="en-GB" b="1" u="sng" dirty="0" smtClean="0"/>
              <a:t>Point</a:t>
            </a:r>
            <a:r>
              <a:rPr lang="en-GB" b="1" u="sng" dirty="0"/>
              <a:t>:</a:t>
            </a:r>
            <a:r>
              <a:rPr lang="en-GB" dirty="0"/>
              <a:t> However, an issue with using physiological measures is that what is actually being measured is sympathetic arousal, which occurs in response to any emotion, it may not just be stress that causes the activity of the SNS. </a:t>
            </a:r>
            <a:endParaRPr lang="en-GB" dirty="0" smtClean="0"/>
          </a:p>
          <a:p>
            <a:pPr lvl="1" fontAlgn="base"/>
            <a:r>
              <a:rPr lang="en-GB" b="1" u="sng" dirty="0" smtClean="0"/>
              <a:t>Evidence</a:t>
            </a:r>
            <a:r>
              <a:rPr lang="en-GB" b="1" u="sng" dirty="0"/>
              <a:t>:</a:t>
            </a:r>
            <a:r>
              <a:rPr lang="en-GB" dirty="0"/>
              <a:t> For example, it could be that the participant is experiencing fear, anger, surprise or sexual arousal which would all lead to increased sweat and increased skin conductance. </a:t>
            </a:r>
            <a:endParaRPr lang="en-GB" dirty="0" smtClean="0"/>
          </a:p>
          <a:p>
            <a:pPr lvl="1" fontAlgn="base"/>
            <a:r>
              <a:rPr lang="en-GB" b="1" u="sng" dirty="0" smtClean="0"/>
              <a:t>Evaluation</a:t>
            </a:r>
            <a:r>
              <a:rPr lang="en-GB" b="1" u="sng" dirty="0"/>
              <a:t>:</a:t>
            </a:r>
            <a:r>
              <a:rPr lang="en-GB" dirty="0"/>
              <a:t> This is a weakness because it may be the cause that the test isn’t actual measuring what it intends to measure (i.e. the stress response) which could cause inaccurate results</a:t>
            </a:r>
            <a:r>
              <a:rPr lang="en-GB" dirty="0" smtClean="0"/>
              <a:t>.</a:t>
            </a:r>
            <a:endParaRPr lang="en-GB" dirty="0"/>
          </a:p>
        </p:txBody>
      </p:sp>
    </p:spTree>
    <p:extLst>
      <p:ext uri="{BB962C8B-B14F-4D97-AF65-F5344CB8AC3E}">
        <p14:creationId xmlns:p14="http://schemas.microsoft.com/office/powerpoint/2010/main" val="10539679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fontAlgn="base"/>
            <a:r>
              <a:rPr lang="en-GB" b="1" i="1" u="sng" dirty="0"/>
              <a:t>Back to the strengths:</a:t>
            </a:r>
            <a:endParaRPr lang="en-GB" dirty="0"/>
          </a:p>
          <a:p>
            <a:pPr lvl="1" fontAlgn="base"/>
            <a:r>
              <a:rPr lang="en-GB" b="1" u="sng" dirty="0"/>
              <a:t>Point:</a:t>
            </a:r>
            <a:r>
              <a:rPr lang="en-GB" dirty="0"/>
              <a:t> However, a strength of skin conductance response is that it has led to other applications/uses. </a:t>
            </a:r>
            <a:endParaRPr lang="en-GB" dirty="0" smtClean="0"/>
          </a:p>
          <a:p>
            <a:pPr lvl="1" fontAlgn="base"/>
            <a:r>
              <a:rPr lang="en-GB" b="1" u="sng" dirty="0" smtClean="0"/>
              <a:t>Evidence</a:t>
            </a:r>
            <a:r>
              <a:rPr lang="en-GB" b="1" u="sng" dirty="0"/>
              <a:t>:</a:t>
            </a:r>
            <a:r>
              <a:rPr lang="en-GB" dirty="0"/>
              <a:t> For example, skin conductance response has been used as a way of determining whether someone is lying – the polygraph or lie detector test. </a:t>
            </a:r>
            <a:endParaRPr lang="en-GB" dirty="0" smtClean="0"/>
          </a:p>
          <a:p>
            <a:pPr lvl="1" fontAlgn="base"/>
            <a:r>
              <a:rPr lang="en-GB" b="1" u="sng" dirty="0" smtClean="0"/>
              <a:t>Evaluation</a:t>
            </a:r>
            <a:r>
              <a:rPr lang="en-GB" b="1" u="sng" dirty="0"/>
              <a:t>:</a:t>
            </a:r>
            <a:r>
              <a:rPr lang="en-GB" dirty="0"/>
              <a:t> This is a strength because to have such a test is very appealing because it would make it so easy to detect dishonesty.</a:t>
            </a:r>
          </a:p>
          <a:p>
            <a:pPr fontAlgn="base"/>
            <a:r>
              <a:rPr lang="en-GB" b="1" i="1" u="sng" dirty="0"/>
              <a:t>However:</a:t>
            </a:r>
            <a:r>
              <a:rPr lang="en-GB" dirty="0"/>
              <a:t> as previously discussed, the skin conductance test is not a very dependable measure of deceitfulness. Furthermore, </a:t>
            </a:r>
            <a:r>
              <a:rPr lang="en-GB" dirty="0" err="1"/>
              <a:t>Oshumi</a:t>
            </a:r>
            <a:r>
              <a:rPr lang="en-GB" dirty="0"/>
              <a:t> and </a:t>
            </a:r>
            <a:r>
              <a:rPr lang="en-GB" dirty="0" err="1"/>
              <a:t>Ohira</a:t>
            </a:r>
            <a:r>
              <a:rPr lang="en-GB" dirty="0"/>
              <a:t> found that psychopaths generally lack emotional responsiveness which means they can lie without any associated physiological response.</a:t>
            </a:r>
          </a:p>
          <a:p>
            <a:endParaRPr lang="en-GB" dirty="0"/>
          </a:p>
          <a:p>
            <a:endParaRPr lang="en-GB" dirty="0"/>
          </a:p>
        </p:txBody>
      </p:sp>
    </p:spTree>
    <p:extLst>
      <p:ext uri="{BB962C8B-B14F-4D97-AF65-F5344CB8AC3E}">
        <p14:creationId xmlns:p14="http://schemas.microsoft.com/office/powerpoint/2010/main" val="306092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1411</Words>
  <Application>Microsoft Office PowerPoint</Application>
  <PresentationFormat>Widescreen</PresentationFormat>
  <Paragraphs>111</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Individual differences in stress  Personality types A, B and C and associated behaviours.  hardiness, including commitment, challenge and control</vt:lpstr>
      <vt:lpstr>3. Personality types A, B and C and associated behaviours. </vt:lpstr>
      <vt:lpstr>PowerPoint Presentation</vt:lpstr>
      <vt:lpstr>TAB</vt:lpstr>
      <vt:lpstr>However</vt:lpstr>
      <vt:lpstr>Hostility</vt:lpstr>
      <vt:lpstr>Type C personality traits</vt:lpstr>
      <vt:lpstr>Type C personality traits</vt:lpstr>
      <vt:lpstr>Type C personality traits</vt:lpstr>
      <vt:lpstr>Type D</vt:lpstr>
      <vt:lpstr>Hardiness</vt:lpstr>
      <vt:lpstr>Hardiness detail</vt:lpstr>
      <vt:lpstr>Hardiness Experiment</vt:lpstr>
      <vt:lpstr>Hardiness</vt:lpstr>
      <vt:lpstr>Problems</vt:lpstr>
      <vt:lpstr>Exam</vt:lpstr>
      <vt:lpstr>Answer</vt:lpstr>
      <vt:lpstr>PowerPoint Presentation</vt:lpstr>
      <vt:lpstr>PowerPoint Presentation</vt:lpstr>
      <vt:lpstr>Physiological measures, including skin conductance response. </vt:lpstr>
      <vt:lpstr>PowerPoint Presentation</vt:lpstr>
      <vt:lpstr>GSR</vt:lpstr>
      <vt:lpstr>Other Physiological Measures:</vt:lpstr>
      <vt:lpstr>Evaluation, AO3 – Measuring Stress: Physiological Measures</vt:lpstr>
      <vt:lpstr>PowerPoint Presentation</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differences in stress  Personality types A, B and C and associated behaviours.  hardiness, including commitment, challenge and control</dc:title>
  <dc:creator>Stanyer, Richard  (Staff)</dc:creator>
  <cp:lastModifiedBy>Stanyer, Richard  (Staff)</cp:lastModifiedBy>
  <cp:revision>1</cp:revision>
  <dcterms:created xsi:type="dcterms:W3CDTF">2019-01-24T18:17:00Z</dcterms:created>
  <dcterms:modified xsi:type="dcterms:W3CDTF">2019-01-24T18:17:11Z</dcterms:modified>
</cp:coreProperties>
</file>